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63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21e0b0af-663f-45b9-993b-6e50aa968c64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-sfera.hr/dodatni-digitalni-sadrzaji/21e0b0af-663f-45b9-993b-6e50aa968c64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3</a:t>
            </a:r>
            <a:r>
              <a:rPr lang="en-US" sz="2800" dirty="0"/>
              <a:t>:</a:t>
            </a:r>
            <a:r>
              <a:rPr lang="hr-HR" sz="2800" dirty="0"/>
              <a:t> </a:t>
            </a:r>
            <a:r>
              <a:rPr lang="hr-HR" sz="2800" dirty="0" err="1"/>
              <a:t>Lesson</a:t>
            </a:r>
            <a:r>
              <a:rPr lang="hr-HR" sz="2800" dirty="0"/>
              <a:t> 2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/>
              <a:t>You are </a:t>
            </a:r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eat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381871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ovoj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ćeš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lekciji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hr-HR" sz="2000" dirty="0">
                <a:solidFill>
                  <a:prstClr val="white"/>
                </a:solidFill>
                <a:latin typeface="Calibri" panose="020F0502020204030204"/>
              </a:rPr>
              <a:t>upotrijebiti glagolsko vrijeme </a:t>
            </a:r>
            <a:r>
              <a:rPr lang="hr-HR" sz="2000" i="1" dirty="0" err="1">
                <a:solidFill>
                  <a:prstClr val="white"/>
                </a:solidFill>
                <a:latin typeface="Calibri" panose="020F0502020204030204"/>
              </a:rPr>
              <a:t>the</a:t>
            </a:r>
            <a:r>
              <a:rPr lang="hr-HR" sz="2000" i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hr-HR" sz="2000" i="1" dirty="0" err="1">
                <a:solidFill>
                  <a:prstClr val="white"/>
                </a:solidFill>
                <a:latin typeface="Calibri" panose="020F0502020204030204"/>
              </a:rPr>
              <a:t>present</a:t>
            </a:r>
            <a:r>
              <a:rPr lang="hr-HR" sz="2000" i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hr-HR" sz="2000" i="1" dirty="0" err="1">
                <a:solidFill>
                  <a:prstClr val="white"/>
                </a:solidFill>
                <a:latin typeface="Calibri" panose="020F0502020204030204"/>
              </a:rPr>
              <a:t>perfect</a:t>
            </a:r>
            <a:r>
              <a:rPr lang="hr-HR" sz="2000" i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hr-HR" sz="2000" dirty="0">
                <a:solidFill>
                  <a:prstClr val="white"/>
                </a:solidFill>
                <a:latin typeface="Calibri" panose="020F0502020204030204"/>
              </a:rPr>
              <a:t>u kontekstu </a:t>
            </a:r>
            <a:r>
              <a:rPr lang="hr-HR" sz="2000" dirty="0" err="1">
                <a:solidFill>
                  <a:prstClr val="white"/>
                </a:solidFill>
                <a:latin typeface="Calibri" panose="020F0502020204030204"/>
              </a:rPr>
              <a:t>superhrane</a:t>
            </a:r>
            <a:r>
              <a:rPr lang="hr-HR" sz="2000" dirty="0">
                <a:solidFill>
                  <a:prstClr val="white"/>
                </a:solidFill>
                <a:latin typeface="Calibri" panose="020F0502020204030204"/>
              </a:rPr>
              <a:t> i zdrave prehrane</a:t>
            </a:r>
            <a:r>
              <a:rPr lang="hr-HR" sz="2000" i="1" dirty="0">
                <a:solidFill>
                  <a:prstClr val="white"/>
                </a:solidFill>
                <a:latin typeface="Calibri" panose="020F0502020204030204"/>
              </a:rPr>
              <a:t>.</a:t>
            </a:r>
            <a:r>
              <a:rPr lang="hr-HR" sz="2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9C67AB-EB15-47DC-887D-B9BD14CBED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198" y="3066723"/>
            <a:ext cx="2509503" cy="32808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25CAC20-51E9-480B-9599-A2E5086172F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2699" y="3093357"/>
            <a:ext cx="2600303" cy="33995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9433E2-7A85-411A-B0E9-094502711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731" y="1062146"/>
            <a:ext cx="3523695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table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forms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irregular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 smtClean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C62068-AC57-4709-95C7-E746AA34A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156" y="328880"/>
            <a:ext cx="6402111" cy="62002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2379F3D-E139-4B74-B290-A5B27742DA2F}"/>
              </a:ext>
            </a:extLst>
          </p:cNvPr>
          <p:cNvSpPr txBox="1"/>
          <p:nvPr/>
        </p:nvSpPr>
        <p:spPr>
          <a:xfrm>
            <a:off x="3400148" y="1367161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bought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3C56BE-9CE3-46D8-AABD-C79BDF5C2FA1}"/>
              </a:ext>
            </a:extLst>
          </p:cNvPr>
          <p:cNvSpPr txBox="1"/>
          <p:nvPr/>
        </p:nvSpPr>
        <p:spPr>
          <a:xfrm>
            <a:off x="5190478" y="4146507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shaken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5236B49-2CD4-482B-817B-96B1ECB731B8}"/>
              </a:ext>
            </a:extLst>
          </p:cNvPr>
          <p:cNvSpPr txBox="1"/>
          <p:nvPr/>
        </p:nvSpPr>
        <p:spPr>
          <a:xfrm>
            <a:off x="5216370" y="4460325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sunk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503098-747D-4AA6-B689-8429D5938F9F}"/>
              </a:ext>
            </a:extLst>
          </p:cNvPr>
          <p:cNvSpPr txBox="1"/>
          <p:nvPr/>
        </p:nvSpPr>
        <p:spPr>
          <a:xfrm>
            <a:off x="1421168" y="4467122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sink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4245BA6-4C0E-47DA-BDF1-C8A0D953FF0E}"/>
              </a:ext>
            </a:extLst>
          </p:cNvPr>
          <p:cNvSpPr txBox="1"/>
          <p:nvPr/>
        </p:nvSpPr>
        <p:spPr>
          <a:xfrm>
            <a:off x="1444185" y="4775945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speak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34F23E-29A2-4232-B701-FB13EF6B4AAD}"/>
              </a:ext>
            </a:extLst>
          </p:cNvPr>
          <p:cNvSpPr txBox="1"/>
          <p:nvPr/>
        </p:nvSpPr>
        <p:spPr>
          <a:xfrm>
            <a:off x="1436787" y="5106426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stand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3E68908-27E6-4D35-9926-5B343D83B8C9}"/>
              </a:ext>
            </a:extLst>
          </p:cNvPr>
          <p:cNvSpPr txBox="1"/>
          <p:nvPr/>
        </p:nvSpPr>
        <p:spPr>
          <a:xfrm>
            <a:off x="3374995" y="4782105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spoke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1415EF4-700B-4F20-A187-A4DB9CFB8218}"/>
              </a:ext>
            </a:extLst>
          </p:cNvPr>
          <p:cNvSpPr txBox="1"/>
          <p:nvPr/>
        </p:nvSpPr>
        <p:spPr>
          <a:xfrm>
            <a:off x="5206753" y="5087961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stood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623EC38-DD4B-4644-B9B7-01CA089CE64B}"/>
              </a:ext>
            </a:extLst>
          </p:cNvPr>
          <p:cNvSpPr txBox="1"/>
          <p:nvPr/>
        </p:nvSpPr>
        <p:spPr>
          <a:xfrm>
            <a:off x="5216370" y="5413484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thought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5E9CBFE-B34E-4C6F-A480-958DFB5B0C3C}"/>
              </a:ext>
            </a:extLst>
          </p:cNvPr>
          <p:cNvSpPr txBox="1"/>
          <p:nvPr/>
        </p:nvSpPr>
        <p:spPr>
          <a:xfrm>
            <a:off x="1260629" y="5758242"/>
            <a:ext cx="1265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understand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AC30F8-E851-49F3-9F0D-4CE183680F4D}"/>
              </a:ext>
            </a:extLst>
          </p:cNvPr>
          <p:cNvSpPr txBox="1"/>
          <p:nvPr/>
        </p:nvSpPr>
        <p:spPr>
          <a:xfrm>
            <a:off x="3318811" y="5395102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thought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041A96E-B662-4616-B155-697348969D3B}"/>
              </a:ext>
            </a:extLst>
          </p:cNvPr>
          <p:cNvSpPr txBox="1"/>
          <p:nvPr/>
        </p:nvSpPr>
        <p:spPr>
          <a:xfrm>
            <a:off x="1343488" y="6071504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write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070C958-79A4-4FD9-A956-FA7BE0A6D3B0}"/>
              </a:ext>
            </a:extLst>
          </p:cNvPr>
          <p:cNvSpPr txBox="1"/>
          <p:nvPr/>
        </p:nvSpPr>
        <p:spPr>
          <a:xfrm>
            <a:off x="3266983" y="6001305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wrote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DF1AFCB-8B1D-43DE-ACC0-427F157DD899}"/>
              </a:ext>
            </a:extLst>
          </p:cNvPr>
          <p:cNvSpPr txBox="1"/>
          <p:nvPr/>
        </p:nvSpPr>
        <p:spPr>
          <a:xfrm>
            <a:off x="5190478" y="5758242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understood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D1E6EDC-3B6F-4E70-BB6C-EF9E62A26991}"/>
              </a:ext>
            </a:extLst>
          </p:cNvPr>
          <p:cNvSpPr txBox="1"/>
          <p:nvPr/>
        </p:nvSpPr>
        <p:spPr>
          <a:xfrm>
            <a:off x="3345402" y="2247807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froze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B5E1E34-9274-40A9-98AC-03B7925D3550}"/>
              </a:ext>
            </a:extLst>
          </p:cNvPr>
          <p:cNvSpPr txBox="1"/>
          <p:nvPr/>
        </p:nvSpPr>
        <p:spPr>
          <a:xfrm>
            <a:off x="3345402" y="1931242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fought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3DB9A53-FBA7-49A7-B6FE-C5D415F07144}"/>
              </a:ext>
            </a:extLst>
          </p:cNvPr>
          <p:cNvSpPr txBox="1"/>
          <p:nvPr/>
        </p:nvSpPr>
        <p:spPr>
          <a:xfrm>
            <a:off x="1417552" y="1931242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fight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4E087E3-E5CB-4B46-A032-60DFCF04BA20}"/>
              </a:ext>
            </a:extLst>
          </p:cNvPr>
          <p:cNvSpPr txBox="1"/>
          <p:nvPr/>
        </p:nvSpPr>
        <p:spPr>
          <a:xfrm>
            <a:off x="1426430" y="1617980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draw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BB66995-0F9A-4CAE-9704-EFCC4171AEAF}"/>
              </a:ext>
            </a:extLst>
          </p:cNvPr>
          <p:cNvSpPr txBox="1"/>
          <p:nvPr/>
        </p:nvSpPr>
        <p:spPr>
          <a:xfrm>
            <a:off x="5216370" y="2262220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frozen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6F1DD65-45EE-416F-AA16-8D2DB7D76D65}"/>
              </a:ext>
            </a:extLst>
          </p:cNvPr>
          <p:cNvSpPr txBox="1"/>
          <p:nvPr/>
        </p:nvSpPr>
        <p:spPr>
          <a:xfrm>
            <a:off x="5209713" y="1669569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drawn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0980EC7-7766-42A1-A726-7EE7F9E362F3}"/>
              </a:ext>
            </a:extLst>
          </p:cNvPr>
          <p:cNvSpPr txBox="1"/>
          <p:nvPr/>
        </p:nvSpPr>
        <p:spPr>
          <a:xfrm>
            <a:off x="3345402" y="2564372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forgot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D0CAD68-ABD6-4DA8-896F-EE6FA9A7DC9F}"/>
              </a:ext>
            </a:extLst>
          </p:cNvPr>
          <p:cNvSpPr txBox="1"/>
          <p:nvPr/>
        </p:nvSpPr>
        <p:spPr>
          <a:xfrm>
            <a:off x="1444185" y="2603238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forget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4CDAFA0-8E2E-4341-9B5E-D10BD435FFBC}"/>
              </a:ext>
            </a:extLst>
          </p:cNvPr>
          <p:cNvSpPr txBox="1"/>
          <p:nvPr/>
        </p:nvSpPr>
        <p:spPr>
          <a:xfrm>
            <a:off x="5228207" y="1279426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bought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DD898DE-2038-4828-8C26-978373EF96C0}"/>
              </a:ext>
            </a:extLst>
          </p:cNvPr>
          <p:cNvSpPr txBox="1"/>
          <p:nvPr/>
        </p:nvSpPr>
        <p:spPr>
          <a:xfrm>
            <a:off x="5271034" y="2909964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known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5BE406A-671B-43F1-980F-8AC11C637B8A}"/>
              </a:ext>
            </a:extLst>
          </p:cNvPr>
          <p:cNvSpPr txBox="1"/>
          <p:nvPr/>
        </p:nvSpPr>
        <p:spPr>
          <a:xfrm>
            <a:off x="5129814" y="3818097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seen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DCF1C56-9064-4710-83A0-5F7F0535586D}"/>
              </a:ext>
            </a:extLst>
          </p:cNvPr>
          <p:cNvSpPr txBox="1"/>
          <p:nvPr/>
        </p:nvSpPr>
        <p:spPr>
          <a:xfrm>
            <a:off x="1444185" y="3821562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see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0D42E1F-B5E1-4EDD-8E1B-5A15B6E94C85}"/>
              </a:ext>
            </a:extLst>
          </p:cNvPr>
          <p:cNvSpPr txBox="1"/>
          <p:nvPr/>
        </p:nvSpPr>
        <p:spPr>
          <a:xfrm>
            <a:off x="3382394" y="3503961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rang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3208450-C85B-4E79-8931-EB8D4DCF749F}"/>
              </a:ext>
            </a:extLst>
          </p:cNvPr>
          <p:cNvSpPr txBox="1"/>
          <p:nvPr/>
        </p:nvSpPr>
        <p:spPr>
          <a:xfrm>
            <a:off x="1436787" y="3548408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ring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3DFBD4B-27E5-4D27-A86B-4997BD69A264}"/>
              </a:ext>
            </a:extLst>
          </p:cNvPr>
          <p:cNvSpPr txBox="1"/>
          <p:nvPr/>
        </p:nvSpPr>
        <p:spPr>
          <a:xfrm>
            <a:off x="3382394" y="3203142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lit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703533B-9E88-4E63-BAD9-474649DF8178}"/>
              </a:ext>
            </a:extLst>
          </p:cNvPr>
          <p:cNvSpPr txBox="1"/>
          <p:nvPr/>
        </p:nvSpPr>
        <p:spPr>
          <a:xfrm>
            <a:off x="5328001" y="3204049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lit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C31EE3B-D9E3-42B7-8B02-F66D46B4FB20}"/>
              </a:ext>
            </a:extLst>
          </p:cNvPr>
          <p:cNvSpPr txBox="1"/>
          <p:nvPr/>
        </p:nvSpPr>
        <p:spPr>
          <a:xfrm>
            <a:off x="1436787" y="2879373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know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1236BCB-A898-492E-8C13-D33A612F9295}"/>
              </a:ext>
            </a:extLst>
          </p:cNvPr>
          <p:cNvSpPr txBox="1"/>
          <p:nvPr/>
        </p:nvSpPr>
        <p:spPr>
          <a:xfrm>
            <a:off x="3347538" y="4156651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shook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506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5A55BF-2EEA-4BC1-B974-FD930358E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1078" y="663575"/>
            <a:ext cx="2777971" cy="4351338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5: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dialogue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perfect</a:t>
            </a:r>
            <a:r>
              <a:rPr lang="hr-HR" dirty="0"/>
              <a:t> </a:t>
            </a:r>
            <a:r>
              <a:rPr lang="hr-HR" dirty="0" err="1"/>
              <a:t>simple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brackets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64C75F-C1FA-456E-975F-5BC5CF04C6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935" y="410812"/>
            <a:ext cx="7646890" cy="62623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06FC69-3C1A-4013-88B4-6E61E4507166}"/>
              </a:ext>
            </a:extLst>
          </p:cNvPr>
          <p:cNvSpPr txBox="1"/>
          <p:nvPr/>
        </p:nvSpPr>
        <p:spPr>
          <a:xfrm>
            <a:off x="1748901" y="1403412"/>
            <a:ext cx="193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haven’t</a:t>
            </a:r>
            <a:r>
              <a:rPr lang="hr-HR" sz="1400" i="1" dirty="0">
                <a:solidFill>
                  <a:srgbClr val="FF0000"/>
                </a:solidFill>
              </a:rPr>
              <a:t> </a:t>
            </a:r>
            <a:r>
              <a:rPr lang="hr-HR" sz="1400" i="1" dirty="0" err="1">
                <a:solidFill>
                  <a:srgbClr val="FF0000"/>
                </a:solidFill>
              </a:rPr>
              <a:t>complained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569346-4248-4CD9-AA3E-EB5BA4110F5B}"/>
              </a:ext>
            </a:extLst>
          </p:cNvPr>
          <p:cNvSpPr txBox="1"/>
          <p:nvPr/>
        </p:nvSpPr>
        <p:spPr>
          <a:xfrm>
            <a:off x="1086035" y="4484299"/>
            <a:ext cx="232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Have</a:t>
            </a:r>
            <a:r>
              <a:rPr lang="hr-HR" sz="1400" i="1" dirty="0">
                <a:solidFill>
                  <a:srgbClr val="FF0000"/>
                </a:solidFill>
              </a:rPr>
              <a:t>                </a:t>
            </a:r>
            <a:r>
              <a:rPr lang="hr-HR" sz="1400" i="1" dirty="0" err="1">
                <a:solidFill>
                  <a:srgbClr val="FF0000"/>
                </a:solidFill>
              </a:rPr>
              <a:t>thought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4F3672-F118-4C52-969F-D8962F89997F}"/>
              </a:ext>
            </a:extLst>
          </p:cNvPr>
          <p:cNvSpPr txBox="1"/>
          <p:nvPr/>
        </p:nvSpPr>
        <p:spPr>
          <a:xfrm>
            <a:off x="2053700" y="4736581"/>
            <a:ext cx="193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have</a:t>
            </a:r>
            <a:r>
              <a:rPr lang="hr-HR" sz="1400" i="1" dirty="0">
                <a:solidFill>
                  <a:srgbClr val="FF0000"/>
                </a:solidFill>
              </a:rPr>
              <a:t> </a:t>
            </a:r>
            <a:r>
              <a:rPr lang="hr-HR" sz="1400" i="1" dirty="0" err="1">
                <a:solidFill>
                  <a:srgbClr val="FF0000"/>
                </a:solidFill>
              </a:rPr>
              <a:t>wanted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6AB5C4-A8A0-4820-8569-B5EC7EDD2A6B}"/>
              </a:ext>
            </a:extLst>
          </p:cNvPr>
          <p:cNvSpPr txBox="1"/>
          <p:nvPr/>
        </p:nvSpPr>
        <p:spPr>
          <a:xfrm>
            <a:off x="1566909" y="5062772"/>
            <a:ext cx="2676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have</a:t>
            </a:r>
            <a:r>
              <a:rPr lang="hr-HR" sz="1400" i="1" dirty="0">
                <a:solidFill>
                  <a:srgbClr val="FF0000"/>
                </a:solidFill>
              </a:rPr>
              <a:t>                     </a:t>
            </a:r>
            <a:r>
              <a:rPr lang="hr-HR" sz="1400" i="1" dirty="0" err="1">
                <a:solidFill>
                  <a:srgbClr val="FF0000"/>
                </a:solidFill>
              </a:rPr>
              <a:t>seen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7E7F0B1-EB69-4EB3-8EC1-31AFD82DE26D}"/>
              </a:ext>
            </a:extLst>
          </p:cNvPr>
          <p:cNvSpPr txBox="1"/>
          <p:nvPr/>
        </p:nvSpPr>
        <p:spPr>
          <a:xfrm>
            <a:off x="1086035" y="5346577"/>
            <a:ext cx="193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haven’t</a:t>
            </a:r>
            <a:r>
              <a:rPr lang="hr-HR" sz="1400" i="1" dirty="0">
                <a:solidFill>
                  <a:srgbClr val="FF0000"/>
                </a:solidFill>
              </a:rPr>
              <a:t> </a:t>
            </a:r>
            <a:r>
              <a:rPr lang="hr-HR" sz="1400" i="1" dirty="0" err="1">
                <a:solidFill>
                  <a:srgbClr val="FF0000"/>
                </a:solidFill>
              </a:rPr>
              <a:t>decided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A881C5-B16A-4D1B-B97F-E0837DE44D58}"/>
              </a:ext>
            </a:extLst>
          </p:cNvPr>
          <p:cNvSpPr txBox="1"/>
          <p:nvPr/>
        </p:nvSpPr>
        <p:spPr>
          <a:xfrm>
            <a:off x="2206101" y="5592193"/>
            <a:ext cx="193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Have</a:t>
            </a:r>
            <a:r>
              <a:rPr lang="hr-HR" sz="1400" i="1" dirty="0">
                <a:solidFill>
                  <a:srgbClr val="FF0000"/>
                </a:solidFill>
              </a:rPr>
              <a:t>             </a:t>
            </a:r>
            <a:r>
              <a:rPr lang="hr-HR" sz="1400" i="1" dirty="0" err="1">
                <a:solidFill>
                  <a:srgbClr val="FF0000"/>
                </a:solidFill>
              </a:rPr>
              <a:t>asked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FCE2AE-BEA1-4809-A5AB-B0A1AA02F5F7}"/>
              </a:ext>
            </a:extLst>
          </p:cNvPr>
          <p:cNvSpPr txBox="1"/>
          <p:nvPr/>
        </p:nvSpPr>
        <p:spPr>
          <a:xfrm>
            <a:off x="1214021" y="5888855"/>
            <a:ext cx="2195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have</a:t>
            </a:r>
            <a:r>
              <a:rPr lang="hr-HR" sz="1400" i="1" dirty="0">
                <a:solidFill>
                  <a:srgbClr val="FF0000"/>
                </a:solidFill>
              </a:rPr>
              <a:t>              </a:t>
            </a:r>
            <a:r>
              <a:rPr lang="hr-HR" sz="1400" i="1" dirty="0" err="1">
                <a:solidFill>
                  <a:srgbClr val="FF0000"/>
                </a:solidFill>
              </a:rPr>
              <a:t>come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84A2EFD-9EA3-47E7-8F89-87A069E4EF26}"/>
              </a:ext>
            </a:extLst>
          </p:cNvPr>
          <p:cNvSpPr txBox="1"/>
          <p:nvPr/>
        </p:nvSpPr>
        <p:spPr>
          <a:xfrm>
            <a:off x="5842986" y="5879237"/>
            <a:ext cx="193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haven’t</a:t>
            </a:r>
            <a:r>
              <a:rPr lang="hr-HR" sz="1400" i="1" dirty="0">
                <a:solidFill>
                  <a:srgbClr val="FF0000"/>
                </a:solidFill>
              </a:rPr>
              <a:t> </a:t>
            </a:r>
            <a:r>
              <a:rPr lang="hr-HR" sz="1400" i="1" dirty="0" err="1">
                <a:solidFill>
                  <a:srgbClr val="FF0000"/>
                </a:solidFill>
              </a:rPr>
              <a:t>given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16574CB-7B47-4590-93BF-47F667107D0A}"/>
              </a:ext>
            </a:extLst>
          </p:cNvPr>
          <p:cNvSpPr txBox="1"/>
          <p:nvPr/>
        </p:nvSpPr>
        <p:spPr>
          <a:xfrm>
            <a:off x="3275860" y="2523903"/>
            <a:ext cx="193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have</a:t>
            </a:r>
            <a:r>
              <a:rPr lang="hr-HR" sz="1400" i="1" dirty="0">
                <a:solidFill>
                  <a:srgbClr val="FF0000"/>
                </a:solidFill>
              </a:rPr>
              <a:t> </a:t>
            </a:r>
            <a:r>
              <a:rPr lang="hr-HR" sz="1400" i="1" dirty="0" err="1">
                <a:solidFill>
                  <a:srgbClr val="FF0000"/>
                </a:solidFill>
              </a:rPr>
              <a:t>been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4433C58-96BB-49A8-8E53-5C5FA5B74B1F}"/>
              </a:ext>
            </a:extLst>
          </p:cNvPr>
          <p:cNvSpPr txBox="1"/>
          <p:nvPr/>
        </p:nvSpPr>
        <p:spPr>
          <a:xfrm>
            <a:off x="1206623" y="3067591"/>
            <a:ext cx="193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haven’t</a:t>
            </a:r>
            <a:r>
              <a:rPr lang="hr-HR" sz="1400" i="1" dirty="0">
                <a:solidFill>
                  <a:srgbClr val="FF0000"/>
                </a:solidFill>
              </a:rPr>
              <a:t> </a:t>
            </a:r>
            <a:r>
              <a:rPr lang="hr-HR" sz="1400" i="1" dirty="0" err="1">
                <a:solidFill>
                  <a:srgbClr val="FF0000"/>
                </a:solidFill>
              </a:rPr>
              <a:t>slept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CCE3E48-F51B-4BF4-88DE-32301266E450}"/>
              </a:ext>
            </a:extLst>
          </p:cNvPr>
          <p:cNvSpPr txBox="1"/>
          <p:nvPr/>
        </p:nvSpPr>
        <p:spPr>
          <a:xfrm>
            <a:off x="1196265" y="3350882"/>
            <a:ext cx="193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Have</a:t>
            </a:r>
            <a:r>
              <a:rPr lang="hr-HR" sz="1400" i="1" dirty="0">
                <a:solidFill>
                  <a:srgbClr val="FF0000"/>
                </a:solidFill>
              </a:rPr>
              <a:t>             </a:t>
            </a:r>
            <a:r>
              <a:rPr lang="hr-HR" sz="1400" i="1" dirty="0" err="1">
                <a:solidFill>
                  <a:srgbClr val="FF0000"/>
                </a:solidFill>
              </a:rPr>
              <a:t>tried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88D03F7-F698-4053-A51E-584A25CEC741}"/>
              </a:ext>
            </a:extLst>
          </p:cNvPr>
          <p:cNvSpPr txBox="1"/>
          <p:nvPr/>
        </p:nvSpPr>
        <p:spPr>
          <a:xfrm>
            <a:off x="2815699" y="3638212"/>
            <a:ext cx="193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Have</a:t>
            </a:r>
            <a:r>
              <a:rPr lang="hr-HR" sz="1400" i="1" dirty="0">
                <a:solidFill>
                  <a:srgbClr val="FF0000"/>
                </a:solidFill>
              </a:rPr>
              <a:t> </a:t>
            </a:r>
            <a:r>
              <a:rPr lang="hr-HR" sz="1400" i="1" dirty="0" err="1">
                <a:solidFill>
                  <a:srgbClr val="FF0000"/>
                </a:solidFill>
              </a:rPr>
              <a:t>talked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3266DE9-7C8A-48A5-917D-F16632D8679C}"/>
              </a:ext>
            </a:extLst>
          </p:cNvPr>
          <p:cNvSpPr txBox="1"/>
          <p:nvPr/>
        </p:nvSpPr>
        <p:spPr>
          <a:xfrm>
            <a:off x="2206100" y="3929798"/>
            <a:ext cx="193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haven’t</a:t>
            </a:r>
            <a:r>
              <a:rPr lang="hr-HR" sz="1400" i="1" dirty="0">
                <a:solidFill>
                  <a:srgbClr val="FF0000"/>
                </a:solidFill>
              </a:rPr>
              <a:t> </a:t>
            </a:r>
            <a:r>
              <a:rPr lang="hr-HR" sz="1400" i="1" dirty="0" err="1">
                <a:solidFill>
                  <a:srgbClr val="FF0000"/>
                </a:solidFill>
              </a:rPr>
              <a:t>taken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09F2776-3F22-4E35-8C29-797A15717F67}"/>
              </a:ext>
            </a:extLst>
          </p:cNvPr>
          <p:cNvSpPr txBox="1"/>
          <p:nvPr/>
        </p:nvSpPr>
        <p:spPr>
          <a:xfrm>
            <a:off x="2441359" y="1946576"/>
            <a:ext cx="193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err="1">
                <a:solidFill>
                  <a:srgbClr val="FF0000"/>
                </a:solidFill>
              </a:rPr>
              <a:t>have</a:t>
            </a:r>
            <a:r>
              <a:rPr lang="hr-HR" sz="1400" i="1" dirty="0">
                <a:solidFill>
                  <a:srgbClr val="FF0000"/>
                </a:solidFill>
              </a:rPr>
              <a:t> </a:t>
            </a:r>
            <a:r>
              <a:rPr lang="hr-HR" sz="1400" i="1" dirty="0" err="1">
                <a:solidFill>
                  <a:srgbClr val="FF0000"/>
                </a:solidFill>
              </a:rPr>
              <a:t>produced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673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716FF6-546C-4B53-AD9E-CD5872360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7882" y="390781"/>
            <a:ext cx="4127376" cy="3710701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6: Interview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mum</a:t>
            </a:r>
            <a:r>
              <a:rPr lang="hr-HR" dirty="0"/>
              <a:t>, </a:t>
            </a:r>
            <a:r>
              <a:rPr lang="hr-HR" dirty="0" err="1"/>
              <a:t>dad</a:t>
            </a:r>
            <a:r>
              <a:rPr lang="hr-HR" dirty="0"/>
              <a:t>, </a:t>
            </a:r>
            <a:r>
              <a:rPr lang="hr-HR" dirty="0" err="1"/>
              <a:t>sibling</a:t>
            </a:r>
            <a:r>
              <a:rPr lang="hr-HR" dirty="0"/>
              <a:t> or a </a:t>
            </a:r>
            <a:r>
              <a:rPr lang="hr-HR" dirty="0" err="1"/>
              <a:t>friend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tick</a:t>
            </a:r>
            <a:r>
              <a:rPr lang="hr-HR" dirty="0"/>
              <a:t> his/her </a:t>
            </a:r>
            <a:r>
              <a:rPr lang="hr-HR" dirty="0" err="1"/>
              <a:t>answers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6: </a:t>
            </a:r>
            <a:r>
              <a:rPr lang="hr-HR" dirty="0" err="1"/>
              <a:t>Write</a:t>
            </a:r>
            <a:r>
              <a:rPr lang="hr-HR" dirty="0"/>
              <a:t> a </a:t>
            </a:r>
            <a:r>
              <a:rPr lang="hr-HR" dirty="0" err="1"/>
              <a:t>report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C0B593C-B54B-40E7-BADA-E789E97F17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136" y="390782"/>
            <a:ext cx="6427502" cy="31286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4A574DE-E018-4748-A67A-A031829EAD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6448" y="4037200"/>
            <a:ext cx="7072622" cy="225681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87892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60882F-2B99-4A10-9DDD-86DDEAAB0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19" y="644895"/>
            <a:ext cx="3622090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8: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simple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continuous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past </a:t>
            </a:r>
            <a:r>
              <a:rPr lang="hr-HR" dirty="0" err="1"/>
              <a:t>simple</a:t>
            </a:r>
            <a:r>
              <a:rPr lang="hr-HR" dirty="0"/>
              <a:t>, </a:t>
            </a:r>
            <a:r>
              <a:rPr lang="hr-HR" dirty="0" err="1"/>
              <a:t>the</a:t>
            </a:r>
            <a:r>
              <a:rPr lang="hr-HR" dirty="0"/>
              <a:t> past </a:t>
            </a:r>
            <a:r>
              <a:rPr lang="hr-HR" dirty="0" err="1"/>
              <a:t>continuous</a:t>
            </a:r>
            <a:r>
              <a:rPr lang="hr-HR" dirty="0"/>
              <a:t> 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perfect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A3A096-18E9-4193-BB0E-C4E76A52DD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290" y="173345"/>
            <a:ext cx="6538926" cy="6511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0A07CBE-E943-4694-8612-9EC9FF471520}"/>
              </a:ext>
            </a:extLst>
          </p:cNvPr>
          <p:cNvSpPr txBox="1"/>
          <p:nvPr/>
        </p:nvSpPr>
        <p:spPr>
          <a:xfrm>
            <a:off x="2651943" y="1757779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has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read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ACA4942-6D96-4726-81B7-C7D4F0D24333}"/>
              </a:ext>
            </a:extLst>
          </p:cNvPr>
          <p:cNvSpPr txBox="1"/>
          <p:nvPr/>
        </p:nvSpPr>
        <p:spPr>
          <a:xfrm>
            <a:off x="735845" y="6011663"/>
            <a:ext cx="135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is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standing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4EE518F-1FB5-4F0E-82C1-3F794ED35083}"/>
              </a:ext>
            </a:extLst>
          </p:cNvPr>
          <p:cNvSpPr txBox="1"/>
          <p:nvPr/>
        </p:nvSpPr>
        <p:spPr>
          <a:xfrm>
            <a:off x="993299" y="5757169"/>
            <a:ext cx="1684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do            </a:t>
            </a:r>
            <a:r>
              <a:rPr lang="hr-HR" sz="1600" i="1" dirty="0" err="1">
                <a:solidFill>
                  <a:srgbClr val="FF0000"/>
                </a:solidFill>
              </a:rPr>
              <a:t>think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97FB52-A94D-4C40-98D0-706201F61AF1}"/>
              </a:ext>
            </a:extLst>
          </p:cNvPr>
          <p:cNvSpPr txBox="1"/>
          <p:nvPr/>
        </p:nvSpPr>
        <p:spPr>
          <a:xfrm>
            <a:off x="3637863" y="5757169"/>
            <a:ext cx="2115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is</a:t>
            </a:r>
            <a:r>
              <a:rPr lang="hr-HR" sz="1600" i="1" dirty="0">
                <a:solidFill>
                  <a:srgbClr val="FF0000"/>
                </a:solidFill>
              </a:rPr>
              <a:t>              </a:t>
            </a:r>
            <a:r>
              <a:rPr lang="hr-HR" sz="1600" i="1" dirty="0" err="1">
                <a:solidFill>
                  <a:srgbClr val="FF0000"/>
                </a:solidFill>
              </a:rPr>
              <a:t>doing</a:t>
            </a:r>
            <a:r>
              <a:rPr lang="hr-HR" sz="1600" i="1" dirty="0">
                <a:solidFill>
                  <a:srgbClr val="FF0000"/>
                </a:solidFill>
              </a:rPr>
              <a:t>           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76C1FCC-F24C-45FB-8D9F-8725DB071C96}"/>
              </a:ext>
            </a:extLst>
          </p:cNvPr>
          <p:cNvSpPr txBox="1"/>
          <p:nvPr/>
        </p:nvSpPr>
        <p:spPr>
          <a:xfrm>
            <a:off x="4078768" y="6011663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looking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25888D-0E8A-4770-B58A-7EEA59D58794}"/>
              </a:ext>
            </a:extLst>
          </p:cNvPr>
          <p:cNvSpPr txBox="1"/>
          <p:nvPr/>
        </p:nvSpPr>
        <p:spPr>
          <a:xfrm>
            <a:off x="3789765" y="4583562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is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trying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214C7C0-6A01-4105-B7CD-1A5D14E99DDB}"/>
              </a:ext>
            </a:extLst>
          </p:cNvPr>
          <p:cNvSpPr txBox="1"/>
          <p:nvPr/>
        </p:nvSpPr>
        <p:spPr>
          <a:xfrm>
            <a:off x="2023109" y="4830841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is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C9DACF7-738D-4D7E-AACC-45F3FC20A836}"/>
              </a:ext>
            </a:extLst>
          </p:cNvPr>
          <p:cNvSpPr txBox="1"/>
          <p:nvPr/>
        </p:nvSpPr>
        <p:spPr>
          <a:xfrm>
            <a:off x="5233105" y="5046377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happened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DBD440A-8152-4C39-B552-E8BB7B1B83A1}"/>
              </a:ext>
            </a:extLst>
          </p:cNvPr>
          <p:cNvSpPr txBox="1"/>
          <p:nvPr/>
        </p:nvSpPr>
        <p:spPr>
          <a:xfrm>
            <a:off x="1237024" y="5077657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wants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34E606C-540D-4420-ADB6-2216FE5CB58A}"/>
              </a:ext>
            </a:extLst>
          </p:cNvPr>
          <p:cNvSpPr txBox="1"/>
          <p:nvPr/>
        </p:nvSpPr>
        <p:spPr>
          <a:xfrm>
            <a:off x="3471648" y="5291368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is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giving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16FC9DE-B221-4403-898E-C6CFDF061F35}"/>
              </a:ext>
            </a:extLst>
          </p:cNvPr>
          <p:cNvSpPr txBox="1"/>
          <p:nvPr/>
        </p:nvSpPr>
        <p:spPr>
          <a:xfrm>
            <a:off x="1398211" y="5545862"/>
            <a:ext cx="1253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doesn’t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like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C45A4F-DB05-4184-92E3-FFD8B263138D}"/>
              </a:ext>
            </a:extLst>
          </p:cNvPr>
          <p:cNvSpPr txBox="1"/>
          <p:nvPr/>
        </p:nvSpPr>
        <p:spPr>
          <a:xfrm>
            <a:off x="3413943" y="5511047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isn’t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E51342F-A491-4A34-93C3-FBAB1DDEAE7D}"/>
              </a:ext>
            </a:extLst>
          </p:cNvPr>
          <p:cNvSpPr txBox="1"/>
          <p:nvPr/>
        </p:nvSpPr>
        <p:spPr>
          <a:xfrm>
            <a:off x="3389639" y="2239253"/>
            <a:ext cx="1341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has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watched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11234B2-04C8-4A74-9F93-0F425EDD862A}"/>
              </a:ext>
            </a:extLst>
          </p:cNvPr>
          <p:cNvSpPr txBox="1"/>
          <p:nvPr/>
        </p:nvSpPr>
        <p:spPr>
          <a:xfrm>
            <a:off x="735846" y="3428999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has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won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15B9F68-6E89-4ED9-9505-1A7F65A4A002}"/>
              </a:ext>
            </a:extLst>
          </p:cNvPr>
          <p:cNvSpPr txBox="1"/>
          <p:nvPr/>
        </p:nvSpPr>
        <p:spPr>
          <a:xfrm>
            <a:off x="5182579" y="3403207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met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661773A-D00E-46D9-BA15-0FD5F3E9F083}"/>
              </a:ext>
            </a:extLst>
          </p:cNvPr>
          <p:cNvSpPr txBox="1"/>
          <p:nvPr/>
        </p:nvSpPr>
        <p:spPr>
          <a:xfrm>
            <a:off x="3413943" y="3655096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got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3B37B77-3E23-4D02-BC0D-0A6327B5A579}"/>
              </a:ext>
            </a:extLst>
          </p:cNvPr>
          <p:cNvSpPr txBox="1"/>
          <p:nvPr/>
        </p:nvSpPr>
        <p:spPr>
          <a:xfrm>
            <a:off x="1934331" y="3882662"/>
            <a:ext cx="1247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were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talking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4A8CCFF-28CA-4D5E-B380-42B47770D2FE}"/>
              </a:ext>
            </a:extLst>
          </p:cNvPr>
          <p:cNvSpPr txBox="1"/>
          <p:nvPr/>
        </p:nvSpPr>
        <p:spPr>
          <a:xfrm>
            <a:off x="3776448" y="3851251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kept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1AC31C1-1FED-45A9-9BD1-A5A05D46072F}"/>
              </a:ext>
            </a:extLst>
          </p:cNvPr>
          <p:cNvSpPr txBox="1"/>
          <p:nvPr/>
        </p:nvSpPr>
        <p:spPr>
          <a:xfrm>
            <a:off x="4304670" y="4094690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decided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4A58925-7CF4-405E-9AF5-052A558F5982}"/>
              </a:ext>
            </a:extLst>
          </p:cNvPr>
          <p:cNvSpPr txBox="1"/>
          <p:nvPr/>
        </p:nvSpPr>
        <p:spPr>
          <a:xfrm>
            <a:off x="4718200" y="4369549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finishes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53AC7CD-7F48-4F8C-BC0B-B5C3AE1DF8F3}"/>
              </a:ext>
            </a:extLst>
          </p:cNvPr>
          <p:cNvSpPr txBox="1"/>
          <p:nvPr/>
        </p:nvSpPr>
        <p:spPr>
          <a:xfrm>
            <a:off x="4291353" y="2683149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bought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9E8406A-ED26-4D05-8541-A13314D91B46}"/>
              </a:ext>
            </a:extLst>
          </p:cNvPr>
          <p:cNvSpPr txBox="1"/>
          <p:nvPr/>
        </p:nvSpPr>
        <p:spPr>
          <a:xfrm>
            <a:off x="1652683" y="2922116"/>
            <a:ext cx="1453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was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jumping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CD799F3-E090-4128-90B9-A8B5A82133A3}"/>
              </a:ext>
            </a:extLst>
          </p:cNvPr>
          <p:cNvSpPr txBox="1"/>
          <p:nvPr/>
        </p:nvSpPr>
        <p:spPr>
          <a:xfrm>
            <a:off x="2089211" y="3209097"/>
            <a:ext cx="1249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has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become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0F9FF08-E4DE-4632-BB23-803B4E8DCFC7}"/>
              </a:ext>
            </a:extLst>
          </p:cNvPr>
          <p:cNvSpPr txBox="1"/>
          <p:nvPr/>
        </p:nvSpPr>
        <p:spPr>
          <a:xfrm>
            <a:off x="4216481" y="2920036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realised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10A57B6-97F9-44CF-98A1-893BACE0C884}"/>
              </a:ext>
            </a:extLst>
          </p:cNvPr>
          <p:cNvSpPr txBox="1"/>
          <p:nvPr/>
        </p:nvSpPr>
        <p:spPr>
          <a:xfrm>
            <a:off x="5482700" y="2474336"/>
            <a:ext cx="1543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been</a:t>
            </a:r>
            <a:r>
              <a:rPr lang="hr-HR" sz="1600" i="1" dirty="0">
                <a:solidFill>
                  <a:srgbClr val="FF0000"/>
                </a:solidFill>
              </a:rPr>
              <a:t> / are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3EF97BA-EAA6-438C-9734-1D4ADF763182}"/>
              </a:ext>
            </a:extLst>
          </p:cNvPr>
          <p:cNvSpPr txBox="1"/>
          <p:nvPr/>
        </p:nvSpPr>
        <p:spPr>
          <a:xfrm>
            <a:off x="3712194" y="1998854"/>
            <a:ext cx="1958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has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probably</a:t>
            </a:r>
            <a:r>
              <a:rPr lang="hr-HR" sz="1600" i="1" dirty="0">
                <a:solidFill>
                  <a:srgbClr val="FF0000"/>
                </a:solidFill>
              </a:rPr>
              <a:t> </a:t>
            </a:r>
            <a:r>
              <a:rPr lang="hr-HR" sz="1600" i="1" dirty="0" err="1">
                <a:solidFill>
                  <a:srgbClr val="FF0000"/>
                </a:solidFill>
              </a:rPr>
              <a:t>seen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9E26323-837E-40EC-942A-DAA10C2EBFA2}"/>
              </a:ext>
            </a:extLst>
          </p:cNvPr>
          <p:cNvSpPr txBox="1"/>
          <p:nvPr/>
        </p:nvSpPr>
        <p:spPr>
          <a:xfrm>
            <a:off x="1921124" y="2450889"/>
            <a:ext cx="102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is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507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=""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Otvori sljedeću poveznicu, te odaberi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PLAY 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>
                <a:solidFill>
                  <a:prstClr val="black"/>
                </a:solidFill>
                <a:hlinkClick r:id="rId4"/>
              </a:rPr>
              <a:t>https://www.e-sfera.hr/dodatni-digitalni-sadrzaji/21e0b0af-663f-45b9-993b-6e50aa968c64/</a:t>
            </a:r>
            <a:endParaRPr lang="hr-HR" sz="200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B373E87-88AE-4C07-811F-564416FA5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479" y="111124"/>
            <a:ext cx="5867400" cy="3230887"/>
          </a:xfrm>
        </p:spPr>
        <p:txBody>
          <a:bodyPr>
            <a:normAutofit/>
          </a:bodyPr>
          <a:lstStyle/>
          <a:p>
            <a:r>
              <a:rPr lang="hr-HR" dirty="0"/>
              <a:t>Open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52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What</a:t>
            </a:r>
            <a:r>
              <a:rPr lang="hr-HR" dirty="0"/>
              <a:t> is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definition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superfood</a:t>
            </a:r>
            <a:r>
              <a:rPr lang="hr-HR" dirty="0"/>
              <a:t>?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names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superfoods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pictures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ever</a:t>
            </a:r>
            <a:r>
              <a:rPr lang="hr-HR" dirty="0"/>
              <a:t> </a:t>
            </a:r>
            <a:r>
              <a:rPr lang="hr-HR" dirty="0" err="1"/>
              <a:t>tried</a:t>
            </a:r>
            <a:r>
              <a:rPr lang="hr-HR" dirty="0"/>
              <a:t> </a:t>
            </a:r>
            <a:r>
              <a:rPr lang="hr-HR" dirty="0" err="1"/>
              <a:t>any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these</a:t>
            </a:r>
            <a:r>
              <a:rPr lang="hr-HR" dirty="0"/>
              <a:t> </a:t>
            </a:r>
            <a:r>
              <a:rPr lang="hr-HR" dirty="0" err="1"/>
              <a:t>superfoods</a:t>
            </a:r>
            <a:r>
              <a:rPr lang="hr-HR" dirty="0"/>
              <a:t>?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11EB863-2B24-41BE-85EC-2A2097DF83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D12794-5F42-4688-92A1-9BAF51FFB95A}"/>
              </a:ext>
            </a:extLst>
          </p:cNvPr>
          <p:cNvSpPr txBox="1"/>
          <p:nvPr/>
        </p:nvSpPr>
        <p:spPr>
          <a:xfrm>
            <a:off x="582320" y="1876611"/>
            <a:ext cx="154527" cy="209642"/>
          </a:xfrm>
          <a:prstGeom prst="flowChartConnector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5B44FAF-EEB0-436A-97AC-810B654EE28A}"/>
              </a:ext>
            </a:extLst>
          </p:cNvPr>
          <p:cNvSpPr txBox="1"/>
          <p:nvPr/>
        </p:nvSpPr>
        <p:spPr>
          <a:xfrm>
            <a:off x="3568823" y="2991775"/>
            <a:ext cx="1154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legumes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D6C0FA-D367-4893-8F33-4E777473714E}"/>
              </a:ext>
            </a:extLst>
          </p:cNvPr>
          <p:cNvSpPr txBox="1"/>
          <p:nvPr/>
        </p:nvSpPr>
        <p:spPr>
          <a:xfrm>
            <a:off x="736847" y="4771748"/>
            <a:ext cx="1154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blueberries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BCBDC7C-F011-4683-9F6A-B6C46144955D}"/>
              </a:ext>
            </a:extLst>
          </p:cNvPr>
          <p:cNvSpPr txBox="1"/>
          <p:nvPr/>
        </p:nvSpPr>
        <p:spPr>
          <a:xfrm>
            <a:off x="3568822" y="3895540"/>
            <a:ext cx="1154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seaweed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589A067-8157-4A41-9E44-E103858ABD0C}"/>
              </a:ext>
            </a:extLst>
          </p:cNvPr>
          <p:cNvSpPr txBox="1"/>
          <p:nvPr/>
        </p:nvSpPr>
        <p:spPr>
          <a:xfrm>
            <a:off x="2232991" y="3903215"/>
            <a:ext cx="1154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ginger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1044A4-F633-40BD-A68D-65D340CA76C6}"/>
              </a:ext>
            </a:extLst>
          </p:cNvPr>
          <p:cNvSpPr txBox="1"/>
          <p:nvPr/>
        </p:nvSpPr>
        <p:spPr>
          <a:xfrm>
            <a:off x="885825" y="3903215"/>
            <a:ext cx="1154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nuts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C7205F6-D88E-4416-B021-5D581EB48BE9}"/>
              </a:ext>
            </a:extLst>
          </p:cNvPr>
          <p:cNvSpPr txBox="1"/>
          <p:nvPr/>
        </p:nvSpPr>
        <p:spPr>
          <a:xfrm>
            <a:off x="2141716" y="5690588"/>
            <a:ext cx="1154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avocado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E3E1614-88EA-4BF8-A344-349E96A6D6AF}"/>
              </a:ext>
            </a:extLst>
          </p:cNvPr>
          <p:cNvSpPr txBox="1"/>
          <p:nvPr/>
        </p:nvSpPr>
        <p:spPr>
          <a:xfrm>
            <a:off x="932411" y="5690588"/>
            <a:ext cx="1154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kefir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2A5CAF2-CDFE-4864-A719-1E766B24640E}"/>
              </a:ext>
            </a:extLst>
          </p:cNvPr>
          <p:cNvSpPr txBox="1"/>
          <p:nvPr/>
        </p:nvSpPr>
        <p:spPr>
          <a:xfrm>
            <a:off x="3721223" y="4819649"/>
            <a:ext cx="1154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kale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28AEC59-AF6A-43AA-A834-43FA390EDECE}"/>
              </a:ext>
            </a:extLst>
          </p:cNvPr>
          <p:cNvSpPr txBox="1"/>
          <p:nvPr/>
        </p:nvSpPr>
        <p:spPr>
          <a:xfrm>
            <a:off x="2141717" y="4771748"/>
            <a:ext cx="1154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salmon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2B602AC-D004-4C93-B6B9-E07A8B02597E}"/>
              </a:ext>
            </a:extLst>
          </p:cNvPr>
          <p:cNvSpPr txBox="1"/>
          <p:nvPr/>
        </p:nvSpPr>
        <p:spPr>
          <a:xfrm>
            <a:off x="5714653" y="3952870"/>
            <a:ext cx="580523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err="1"/>
              <a:t>legumes</a:t>
            </a:r>
            <a:r>
              <a:rPr lang="hr-HR" dirty="0"/>
              <a:t>	= mahunarke		</a:t>
            </a:r>
            <a:r>
              <a:rPr lang="hr-HR" dirty="0" err="1"/>
              <a:t>salmon</a:t>
            </a:r>
            <a:r>
              <a:rPr lang="hr-HR" dirty="0"/>
              <a:t>	= losos	</a:t>
            </a:r>
          </a:p>
          <a:p>
            <a:r>
              <a:rPr lang="hr-HR" dirty="0" err="1"/>
              <a:t>nuts</a:t>
            </a:r>
            <a:r>
              <a:rPr lang="hr-HR" dirty="0"/>
              <a:t>	= orašasti plodovi		kale	= kelj</a:t>
            </a:r>
          </a:p>
          <a:p>
            <a:r>
              <a:rPr lang="hr-HR" dirty="0" err="1"/>
              <a:t>ginger</a:t>
            </a:r>
            <a:r>
              <a:rPr lang="hr-HR" dirty="0"/>
              <a:t>	= đumbir			kefir	= kefir</a:t>
            </a:r>
          </a:p>
          <a:p>
            <a:r>
              <a:rPr lang="hr-HR" dirty="0" err="1"/>
              <a:t>seaweed</a:t>
            </a:r>
            <a:r>
              <a:rPr lang="hr-HR" dirty="0"/>
              <a:t>	= alge			</a:t>
            </a:r>
            <a:r>
              <a:rPr lang="hr-HR" dirty="0" err="1"/>
              <a:t>avocado</a:t>
            </a:r>
            <a:r>
              <a:rPr lang="hr-HR" dirty="0"/>
              <a:t>	= avokado</a:t>
            </a:r>
          </a:p>
          <a:p>
            <a:r>
              <a:rPr lang="hr-HR" dirty="0" err="1"/>
              <a:t>blueberries</a:t>
            </a:r>
            <a:r>
              <a:rPr lang="hr-HR" dirty="0"/>
              <a:t>   = borovnice</a:t>
            </a:r>
          </a:p>
        </p:txBody>
      </p:sp>
    </p:spTree>
    <p:extLst>
      <p:ext uri="{BB962C8B-B14F-4D97-AF65-F5344CB8AC3E}">
        <p14:creationId xmlns="" xmlns:p14="http://schemas.microsoft.com/office/powerpoint/2010/main" val="205412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6C9AD4-4CE2-4233-A24B-6D733FB34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032" y="156623"/>
            <a:ext cx="5414639" cy="2116060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box.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61B846-74A0-4550-91E1-E701B32633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264458" cy="6882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2376CC-2CE4-4DCE-ACFF-75C0F7CFA4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0434" y="1405867"/>
            <a:ext cx="7573779" cy="505207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56C618-96E3-495E-A577-1F49C6F2C63E}"/>
              </a:ext>
            </a:extLst>
          </p:cNvPr>
          <p:cNvSpPr txBox="1"/>
          <p:nvPr/>
        </p:nvSpPr>
        <p:spPr>
          <a:xfrm>
            <a:off x="3488924" y="2388093"/>
            <a:ext cx="70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ever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9E71F6-B515-4425-8FD6-536454B8AD85}"/>
              </a:ext>
            </a:extLst>
          </p:cNvPr>
          <p:cNvSpPr txBox="1"/>
          <p:nvPr/>
        </p:nvSpPr>
        <p:spPr>
          <a:xfrm>
            <a:off x="6417428" y="2557370"/>
            <a:ext cx="70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since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DD8733D-CC0F-4508-850A-F6B07C5E5B79}"/>
              </a:ext>
            </a:extLst>
          </p:cNvPr>
          <p:cNvSpPr txBox="1"/>
          <p:nvPr/>
        </p:nvSpPr>
        <p:spPr>
          <a:xfrm>
            <a:off x="6226208" y="5282856"/>
            <a:ext cx="70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yet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0B190D0-8402-4B18-A291-D4E09B6B8268}"/>
              </a:ext>
            </a:extLst>
          </p:cNvPr>
          <p:cNvSpPr txBox="1"/>
          <p:nvPr/>
        </p:nvSpPr>
        <p:spPr>
          <a:xfrm>
            <a:off x="3381458" y="4260513"/>
            <a:ext cx="808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already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E4CD1F7-0F4E-403E-B7D2-02520E3EA64E}"/>
              </a:ext>
            </a:extLst>
          </p:cNvPr>
          <p:cNvSpPr txBox="1"/>
          <p:nvPr/>
        </p:nvSpPr>
        <p:spPr>
          <a:xfrm>
            <a:off x="2844729" y="4084464"/>
            <a:ext cx="70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for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E2AD764-DEFE-4D88-945A-56AE77E20DCF}"/>
              </a:ext>
            </a:extLst>
          </p:cNvPr>
          <p:cNvSpPr txBox="1"/>
          <p:nvPr/>
        </p:nvSpPr>
        <p:spPr>
          <a:xfrm>
            <a:off x="5528744" y="3441256"/>
            <a:ext cx="70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never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4DBDF60-5873-4E8C-89D8-2BCD3DA93187}"/>
              </a:ext>
            </a:extLst>
          </p:cNvPr>
          <p:cNvSpPr txBox="1"/>
          <p:nvPr/>
        </p:nvSpPr>
        <p:spPr>
          <a:xfrm>
            <a:off x="2844729" y="3259723"/>
            <a:ext cx="701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just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562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916193-ADD8-4DAA-8F02-86B5FBC0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542320" cy="6646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B981F-E3BE-4088-BAC2-4F51354E6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406"/>
            <a:ext cx="8234779" cy="482755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b="1" dirty="0" err="1"/>
              <a:t>Present</a:t>
            </a:r>
            <a:r>
              <a:rPr lang="hr-HR" b="1" dirty="0"/>
              <a:t> </a:t>
            </a:r>
            <a:r>
              <a:rPr lang="hr-HR" b="1" dirty="0" err="1"/>
              <a:t>perfect</a:t>
            </a:r>
            <a:endParaRPr lang="hr-HR" b="1" dirty="0"/>
          </a:p>
          <a:p>
            <a:pPr marL="0" indent="0" algn="ctr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/>
              <a:t>We</a:t>
            </a:r>
            <a:r>
              <a:rPr lang="hr-HR" dirty="0"/>
              <a:t> use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present</a:t>
            </a:r>
            <a:r>
              <a:rPr lang="hr-HR" b="1" dirty="0"/>
              <a:t> </a:t>
            </a:r>
            <a:r>
              <a:rPr lang="hr-HR" b="1" dirty="0" err="1"/>
              <a:t>perfect</a:t>
            </a:r>
            <a:r>
              <a:rPr lang="hr-HR" b="1" dirty="0"/>
              <a:t> </a:t>
            </a:r>
            <a:r>
              <a:rPr lang="hr-HR" dirty="0"/>
              <a:t>to talk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things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done</a:t>
            </a:r>
            <a:r>
              <a:rPr lang="hr-HR" dirty="0"/>
              <a:t> </a:t>
            </a:r>
            <a:r>
              <a:rPr lang="hr-HR" dirty="0" err="1"/>
              <a:t>up</a:t>
            </a:r>
            <a:r>
              <a:rPr lang="hr-HR" dirty="0"/>
              <a:t> to </a:t>
            </a:r>
            <a:r>
              <a:rPr lang="hr-HR" dirty="0" err="1"/>
              <a:t>now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Form: </a:t>
            </a:r>
            <a:r>
              <a:rPr lang="hr-HR" dirty="0" err="1">
                <a:solidFill>
                  <a:srgbClr val="FF0000"/>
                </a:solidFill>
              </a:rPr>
              <a:t>have</a:t>
            </a:r>
            <a:r>
              <a:rPr lang="hr-HR" dirty="0"/>
              <a:t>/</a:t>
            </a:r>
            <a:r>
              <a:rPr lang="hr-HR" dirty="0" err="1">
                <a:solidFill>
                  <a:srgbClr val="FF0000"/>
                </a:solidFill>
              </a:rPr>
              <a:t>has</a:t>
            </a:r>
            <a:r>
              <a:rPr lang="en-US" dirty="0"/>
              <a:t> + </a:t>
            </a:r>
            <a:r>
              <a:rPr lang="hr-HR" dirty="0">
                <a:solidFill>
                  <a:srgbClr val="FF0000"/>
                </a:solidFill>
              </a:rPr>
              <a:t>past </a:t>
            </a:r>
            <a:r>
              <a:rPr lang="hr-HR" dirty="0" err="1">
                <a:solidFill>
                  <a:srgbClr val="FF0000"/>
                </a:solidFill>
              </a:rPr>
              <a:t>participle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hr-HR" dirty="0" err="1"/>
              <a:t>verb</a:t>
            </a:r>
            <a:r>
              <a:rPr lang="hr-HR" dirty="0"/>
              <a:t> + d/</a:t>
            </a:r>
            <a:r>
              <a:rPr lang="hr-HR" dirty="0" err="1"/>
              <a:t>ed</a:t>
            </a:r>
            <a:r>
              <a:rPr lang="hr-HR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Irregular verbs have special forms</a:t>
            </a:r>
            <a:r>
              <a:rPr lang="hr-HR" dirty="0"/>
              <a:t> (</a:t>
            </a:r>
            <a:r>
              <a:rPr lang="hr-HR" dirty="0" err="1"/>
              <a:t>see</a:t>
            </a:r>
            <a:r>
              <a:rPr lang="hr-HR" dirty="0"/>
              <a:t> – </a:t>
            </a:r>
            <a:r>
              <a:rPr lang="hr-HR" dirty="0" err="1"/>
              <a:t>saw</a:t>
            </a:r>
            <a:r>
              <a:rPr lang="hr-HR" dirty="0"/>
              <a:t> – </a:t>
            </a:r>
            <a:r>
              <a:rPr lang="hr-HR" dirty="0" err="1">
                <a:solidFill>
                  <a:srgbClr val="FF0000"/>
                </a:solidFill>
              </a:rPr>
              <a:t>seen</a:t>
            </a:r>
            <a:r>
              <a:rPr lang="hr-HR" dirty="0"/>
              <a:t>)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I </a:t>
            </a:r>
            <a:r>
              <a:rPr lang="hr-HR" b="1" i="1" dirty="0" err="1">
                <a:solidFill>
                  <a:srgbClr val="0070C0"/>
                </a:solidFill>
              </a:rPr>
              <a:t>have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never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b="1" i="1" dirty="0" err="1">
                <a:solidFill>
                  <a:srgbClr val="0070C0"/>
                </a:solidFill>
              </a:rPr>
              <a:t>tried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seaweed</a:t>
            </a:r>
            <a:r>
              <a:rPr lang="en-US" i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hr-HR" b="1" i="1" dirty="0" err="1">
                <a:solidFill>
                  <a:srgbClr val="0070C0"/>
                </a:solidFill>
              </a:rPr>
              <a:t>Have</a:t>
            </a:r>
            <a:r>
              <a:rPr lang="hr-HR" b="1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you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ever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b="1" i="1" dirty="0" err="1">
                <a:solidFill>
                  <a:srgbClr val="0070C0"/>
                </a:solidFill>
              </a:rPr>
              <a:t>been</a:t>
            </a:r>
            <a:r>
              <a:rPr lang="hr-HR" b="1" i="1" dirty="0">
                <a:solidFill>
                  <a:srgbClr val="0070C0"/>
                </a:solidFill>
              </a:rPr>
              <a:t> </a:t>
            </a:r>
            <a:r>
              <a:rPr lang="hr-HR" i="1" dirty="0">
                <a:solidFill>
                  <a:srgbClr val="0070C0"/>
                </a:solidFill>
              </a:rPr>
              <a:t>to a workshop </a:t>
            </a:r>
            <a:r>
              <a:rPr lang="hr-HR" i="1" dirty="0" err="1">
                <a:solidFill>
                  <a:srgbClr val="0070C0"/>
                </a:solidFill>
              </a:rPr>
              <a:t>before</a:t>
            </a:r>
            <a:r>
              <a:rPr lang="hr-HR" i="1" dirty="0">
                <a:solidFill>
                  <a:srgbClr val="0070C0"/>
                </a:solidFill>
              </a:rPr>
              <a:t>?</a:t>
            </a:r>
            <a:r>
              <a:rPr lang="en-US" i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hr-HR" i="1" dirty="0" err="1">
                <a:solidFill>
                  <a:srgbClr val="0070C0"/>
                </a:solidFill>
              </a:rPr>
              <a:t>She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b="1" i="1" dirty="0" err="1">
                <a:solidFill>
                  <a:srgbClr val="0070C0"/>
                </a:solidFill>
              </a:rPr>
              <a:t>hasn’t</a:t>
            </a:r>
            <a:r>
              <a:rPr lang="hr-HR" b="1" i="1" dirty="0">
                <a:solidFill>
                  <a:srgbClr val="0070C0"/>
                </a:solidFill>
              </a:rPr>
              <a:t> </a:t>
            </a:r>
            <a:r>
              <a:rPr lang="hr-HR" b="1" i="1" dirty="0" err="1">
                <a:solidFill>
                  <a:srgbClr val="0070C0"/>
                </a:solidFill>
              </a:rPr>
              <a:t>seen</a:t>
            </a:r>
            <a:r>
              <a:rPr lang="hr-HR" b="1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him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since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the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accident</a:t>
            </a:r>
            <a:r>
              <a:rPr lang="hr-HR" i="1" dirty="0"/>
              <a:t>.</a:t>
            </a:r>
          </a:p>
          <a:p>
            <a:pPr marL="0" indent="0">
              <a:buNone/>
            </a:pPr>
            <a:r>
              <a:rPr lang="hr-HR" dirty="0" err="1"/>
              <a:t>We</a:t>
            </a:r>
            <a:r>
              <a:rPr lang="hr-HR" dirty="0"/>
              <a:t> use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perfect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adverbs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</a:t>
            </a:r>
            <a:r>
              <a:rPr lang="hr-HR" b="1" dirty="0" err="1"/>
              <a:t>ever</a:t>
            </a:r>
            <a:r>
              <a:rPr lang="hr-HR" dirty="0"/>
              <a:t>,</a:t>
            </a:r>
            <a:r>
              <a:rPr lang="hr-HR" b="1" dirty="0"/>
              <a:t> </a:t>
            </a:r>
            <a:r>
              <a:rPr lang="hr-HR" b="1" dirty="0" err="1"/>
              <a:t>never</a:t>
            </a:r>
            <a:r>
              <a:rPr lang="hr-HR" dirty="0"/>
              <a:t>,</a:t>
            </a:r>
            <a:r>
              <a:rPr lang="hr-HR" b="1" dirty="0"/>
              <a:t> </a:t>
            </a:r>
            <a:r>
              <a:rPr lang="hr-HR" b="1" dirty="0" err="1"/>
              <a:t>already</a:t>
            </a:r>
            <a:r>
              <a:rPr lang="hr-HR" dirty="0"/>
              <a:t>,</a:t>
            </a:r>
            <a:r>
              <a:rPr lang="hr-HR" b="1" dirty="0"/>
              <a:t> </a:t>
            </a:r>
            <a:r>
              <a:rPr lang="hr-HR" b="1" dirty="0" err="1"/>
              <a:t>just</a:t>
            </a:r>
            <a:r>
              <a:rPr lang="hr-HR" dirty="0"/>
              <a:t>,</a:t>
            </a:r>
            <a:r>
              <a:rPr lang="hr-HR" b="1" dirty="0"/>
              <a:t> </a:t>
            </a:r>
            <a:r>
              <a:rPr lang="hr-HR" b="1" dirty="0" err="1"/>
              <a:t>yet</a:t>
            </a:r>
            <a:r>
              <a:rPr lang="hr-HR" dirty="0"/>
              <a:t>,</a:t>
            </a:r>
            <a:r>
              <a:rPr lang="hr-HR" b="1" dirty="0"/>
              <a:t> </a:t>
            </a:r>
            <a:r>
              <a:rPr lang="hr-HR" b="1" dirty="0" err="1"/>
              <a:t>since</a:t>
            </a:r>
            <a:r>
              <a:rPr lang="hr-HR" b="1" dirty="0"/>
              <a:t> </a:t>
            </a:r>
            <a:r>
              <a:rPr lang="hr-HR" dirty="0" err="1"/>
              <a:t>and</a:t>
            </a:r>
            <a:r>
              <a:rPr lang="hr-HR" b="1" dirty="0"/>
              <a:t> for.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33EA943-8EBF-443A-BF25-2E6781EC97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3949" y="1761016"/>
            <a:ext cx="2721876" cy="35478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40675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DEC31C-3999-4166-9321-58F017621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9" y="368299"/>
            <a:ext cx="6143626" cy="2003425"/>
          </a:xfrm>
        </p:spPr>
        <p:txBody>
          <a:bodyPr>
            <a:normAutofit fontScale="92500" lnSpcReduction="20000"/>
          </a:bodyPr>
          <a:lstStyle/>
          <a:p>
            <a:r>
              <a:rPr lang="hr-HR" dirty="0" err="1"/>
              <a:t>Task</a:t>
            </a:r>
            <a:r>
              <a:rPr lang="hr-HR" dirty="0"/>
              <a:t> 6: Doug, Charlotte </a:t>
            </a:r>
            <a:r>
              <a:rPr lang="hr-HR" dirty="0" err="1"/>
              <a:t>and</a:t>
            </a:r>
            <a:r>
              <a:rPr lang="hr-HR" dirty="0"/>
              <a:t> Jack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taken</a:t>
            </a:r>
            <a:r>
              <a:rPr lang="hr-HR" dirty="0"/>
              <a:t> </a:t>
            </a:r>
            <a:r>
              <a:rPr lang="hr-HR" dirty="0" err="1"/>
              <a:t>part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Lorna’s</a:t>
            </a:r>
            <a:r>
              <a:rPr lang="hr-HR" dirty="0"/>
              <a:t> workshop. </a:t>
            </a:r>
            <a:r>
              <a:rPr lang="hr-HR" dirty="0" err="1"/>
              <a:t>Listen</a:t>
            </a:r>
            <a:r>
              <a:rPr lang="hr-HR" dirty="0"/>
              <a:t> to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feedback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finish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https://www.e-sfera.hr/dodatni-digitalni-sadrzaji/21e0b0af-663f-45b9-993b-6e50aa968c64/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A27BA82-79D8-4302-891A-4E81ED3465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4828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FB067D-B5B8-4D16-9F6B-0AEF200FD0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6696" y="2522832"/>
            <a:ext cx="7258038" cy="42453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1BA141E-E4F4-4758-8F82-F46BA6FAEDBE}"/>
              </a:ext>
            </a:extLst>
          </p:cNvPr>
          <p:cNvSpPr txBox="1"/>
          <p:nvPr/>
        </p:nvSpPr>
        <p:spPr>
          <a:xfrm>
            <a:off x="5132874" y="3349239"/>
            <a:ext cx="288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how </a:t>
            </a:r>
            <a:r>
              <a:rPr lang="hr-HR" i="1" dirty="0" err="1">
                <a:solidFill>
                  <a:srgbClr val="FF0000"/>
                </a:solidFill>
              </a:rPr>
              <a:t>bad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his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diet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was</a:t>
            </a:r>
            <a:r>
              <a:rPr lang="hr-H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1BC735D-3E2C-4D47-AF0A-7ADC571F1B23}"/>
              </a:ext>
            </a:extLst>
          </p:cNvPr>
          <p:cNvSpPr txBox="1"/>
          <p:nvPr/>
        </p:nvSpPr>
        <p:spPr>
          <a:xfrm>
            <a:off x="5837330" y="3724437"/>
            <a:ext cx="288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 fish, legumes and berries </a:t>
            </a:r>
            <a:r>
              <a:rPr lang="hr-HR" i="1" dirty="0">
                <a:solidFill>
                  <a:srgbClr val="FF0000"/>
                </a:solidFill>
              </a:rPr>
              <a:t>i</a:t>
            </a:r>
            <a:r>
              <a:rPr lang="en-US" i="1" dirty="0">
                <a:solidFill>
                  <a:srgbClr val="FF0000"/>
                </a:solidFill>
              </a:rPr>
              <a:t>n his diet</a:t>
            </a:r>
            <a:r>
              <a:rPr lang="hr-H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49158F-5866-4BFE-8058-28A95F59A764}"/>
              </a:ext>
            </a:extLst>
          </p:cNvPr>
          <p:cNvSpPr txBox="1"/>
          <p:nvPr/>
        </p:nvSpPr>
        <p:spPr>
          <a:xfrm>
            <a:off x="6034647" y="4525224"/>
            <a:ext cx="288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her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children’s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eating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habits</a:t>
            </a:r>
            <a:r>
              <a:rPr lang="hr-H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67650F-5C2D-4CED-8691-ECB8FB45B175}"/>
              </a:ext>
            </a:extLst>
          </p:cNvPr>
          <p:cNvSpPr txBox="1"/>
          <p:nvPr/>
        </p:nvSpPr>
        <p:spPr>
          <a:xfrm>
            <a:off x="4862104" y="5376084"/>
            <a:ext cx="3642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prepare healthy and well-balanced meals.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4AF3574-7328-49FC-8091-A077E6ECCDCD}"/>
              </a:ext>
            </a:extLst>
          </p:cNvPr>
          <p:cNvSpPr txBox="1"/>
          <p:nvPr/>
        </p:nvSpPr>
        <p:spPr>
          <a:xfrm>
            <a:off x="4996749" y="6176871"/>
            <a:ext cx="320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seaweed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with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chickpeas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before</a:t>
            </a:r>
            <a:r>
              <a:rPr lang="hr-H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CDF5280-E581-4D8B-AA0E-BA9B320EEECA}"/>
              </a:ext>
            </a:extLst>
          </p:cNvPr>
          <p:cNvSpPr txBox="1"/>
          <p:nvPr/>
        </p:nvSpPr>
        <p:spPr>
          <a:xfrm>
            <a:off x="5953149" y="5770263"/>
            <a:ext cx="288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superfoods</a:t>
            </a:r>
            <a:r>
              <a:rPr lang="hr-HR" i="1" dirty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195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13D408-A664-43A6-AC5A-628AF9A92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599" y="311150"/>
            <a:ext cx="5800725" cy="3289300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7: Who </a:t>
            </a:r>
            <a:r>
              <a:rPr lang="hr-HR" dirty="0" err="1"/>
              <a:t>benefited</a:t>
            </a:r>
            <a:r>
              <a:rPr lang="hr-HR" dirty="0"/>
              <a:t> more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Lorna</a:t>
            </a:r>
            <a:r>
              <a:rPr lang="hr-HR" dirty="0"/>
              <a:t>’s workshop?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8: </a:t>
            </a:r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learnt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superfoods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healthy</a:t>
            </a:r>
            <a:r>
              <a:rPr lang="hr-HR" dirty="0"/>
              <a:t> </a:t>
            </a:r>
            <a:r>
              <a:rPr lang="hr-HR" dirty="0" err="1"/>
              <a:t>eating</a:t>
            </a:r>
            <a:r>
              <a:rPr lang="hr-HR" dirty="0"/>
              <a:t> </a:t>
            </a:r>
            <a:r>
              <a:rPr lang="hr-HR" dirty="0" err="1"/>
              <a:t>habits</a:t>
            </a:r>
            <a:r>
              <a:rPr lang="hr-HR" dirty="0" smtClean="0"/>
              <a:t>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56BF7C-B45F-4105-91CA-8E8B942937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E1CD229-314F-426B-9ACA-AC089639B9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0850" y="4174720"/>
            <a:ext cx="7432675" cy="23721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825555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151AAF-B031-48F1-821D-832E7707A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612" y="301625"/>
            <a:ext cx="5875538" cy="2651125"/>
          </a:xfrm>
        </p:spPr>
        <p:txBody>
          <a:bodyPr/>
          <a:lstStyle/>
          <a:p>
            <a:r>
              <a:rPr lang="hr-HR" dirty="0"/>
              <a:t>Open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workbook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51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superfoods</a:t>
            </a:r>
            <a:r>
              <a:rPr lang="hr-HR" dirty="0"/>
              <a:t> to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 smtClean="0"/>
              <a:t>definitions</a:t>
            </a:r>
            <a:r>
              <a:rPr lang="hr-HR" dirty="0" smtClean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B45F8CA-1773-448E-93EF-2F69DA1939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2AB123-7952-4B92-885D-B2A38A7360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9400" y="2068497"/>
            <a:ext cx="8354958" cy="41989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E1F0F02-064C-4CA1-A485-79CC23263864}"/>
              </a:ext>
            </a:extLst>
          </p:cNvPr>
          <p:cNvSpPr txBox="1"/>
          <p:nvPr/>
        </p:nvSpPr>
        <p:spPr>
          <a:xfrm>
            <a:off x="4483223" y="3169328"/>
            <a:ext cx="30184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FF0000"/>
                </a:solidFill>
              </a:rPr>
              <a:t>2</a:t>
            </a:r>
          </a:p>
          <a:p>
            <a:r>
              <a:rPr lang="hr-HR" sz="2000" i="1" dirty="0">
                <a:solidFill>
                  <a:srgbClr val="FF0000"/>
                </a:solidFill>
              </a:rPr>
              <a:t>4</a:t>
            </a:r>
          </a:p>
          <a:p>
            <a:endParaRPr lang="hr-HR" sz="2000" i="1" dirty="0">
              <a:solidFill>
                <a:srgbClr val="FF0000"/>
              </a:solidFill>
            </a:endParaRPr>
          </a:p>
          <a:p>
            <a:r>
              <a:rPr lang="hr-HR" i="1" dirty="0">
                <a:solidFill>
                  <a:srgbClr val="FF0000"/>
                </a:solidFill>
              </a:rPr>
              <a:t>7</a:t>
            </a:r>
          </a:p>
          <a:p>
            <a:r>
              <a:rPr lang="hr-HR" i="1" dirty="0">
                <a:solidFill>
                  <a:srgbClr val="FF0000"/>
                </a:solidFill>
              </a:rPr>
              <a:t>5</a:t>
            </a:r>
          </a:p>
          <a:p>
            <a:r>
              <a:rPr lang="hr-HR" i="1" dirty="0">
                <a:solidFill>
                  <a:srgbClr val="FF0000"/>
                </a:solidFill>
              </a:rPr>
              <a:t>6</a:t>
            </a:r>
          </a:p>
          <a:p>
            <a:r>
              <a:rPr lang="hr-HR" i="1" dirty="0">
                <a:solidFill>
                  <a:srgbClr val="FF0000"/>
                </a:solidFill>
              </a:rPr>
              <a:t>3</a:t>
            </a:r>
          </a:p>
          <a:p>
            <a:r>
              <a:rPr lang="hr-HR" i="1" dirty="0">
                <a:solidFill>
                  <a:srgbClr val="FF0000"/>
                </a:solidFill>
              </a:rPr>
              <a:t>9</a:t>
            </a:r>
          </a:p>
          <a:p>
            <a:endParaRPr lang="hr-HR" i="1" dirty="0">
              <a:solidFill>
                <a:srgbClr val="FF0000"/>
              </a:solidFill>
            </a:endParaRPr>
          </a:p>
          <a:p>
            <a:r>
              <a:rPr lang="hr-HR" i="1" dirty="0">
                <a:solidFill>
                  <a:srgbClr val="FF0000"/>
                </a:solidFill>
              </a:rPr>
              <a:t>8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003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A1A251-04E9-4715-BB36-22B233A3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590" y="1139541"/>
            <a:ext cx="2973279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Write</a:t>
            </a:r>
            <a:r>
              <a:rPr lang="hr-HR" dirty="0"/>
              <a:t> a </a:t>
            </a:r>
            <a:r>
              <a:rPr lang="hr-HR" dirty="0" err="1"/>
              <a:t>healthy</a:t>
            </a:r>
            <a:r>
              <a:rPr lang="hr-HR" dirty="0"/>
              <a:t> </a:t>
            </a:r>
            <a:r>
              <a:rPr lang="hr-HR" dirty="0" err="1"/>
              <a:t>meal</a:t>
            </a:r>
            <a:r>
              <a:rPr lang="hr-HR" dirty="0"/>
              <a:t> plan for seven </a:t>
            </a:r>
            <a:r>
              <a:rPr lang="hr-HR" dirty="0" err="1"/>
              <a:t>days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week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B07270-A90D-44CD-8BD6-5D7317160F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036" y="1039245"/>
            <a:ext cx="8088195" cy="45519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83076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2DC695-654A-4AC8-BF23-FC456C350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541" y="946736"/>
            <a:ext cx="3221854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box.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D2D441F-F794-44C7-B4FC-DBE7CD5E82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126" y="558363"/>
            <a:ext cx="7348569" cy="17320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1E959A2-07C3-4229-9DD7-F641E0D600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127" y="2690878"/>
            <a:ext cx="7340810" cy="27764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49E36F8-3C19-49B3-A83F-0216B6A51034}"/>
              </a:ext>
            </a:extLst>
          </p:cNvPr>
          <p:cNvSpPr txBox="1"/>
          <p:nvPr/>
        </p:nvSpPr>
        <p:spPr>
          <a:xfrm>
            <a:off x="2185522" y="2619857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00"/>
                </a:solidFill>
              </a:rPr>
              <a:t>ever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FE88D5-A860-4B97-A55B-F4010256624A}"/>
              </a:ext>
            </a:extLst>
          </p:cNvPr>
          <p:cNvSpPr txBox="1"/>
          <p:nvPr/>
        </p:nvSpPr>
        <p:spPr>
          <a:xfrm>
            <a:off x="3092437" y="3804860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00"/>
                </a:solidFill>
              </a:rPr>
              <a:t>since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E1A2DAD-506A-4B3A-AC98-892FD02E8A4C}"/>
              </a:ext>
            </a:extLst>
          </p:cNvPr>
          <p:cNvSpPr txBox="1"/>
          <p:nvPr/>
        </p:nvSpPr>
        <p:spPr>
          <a:xfrm>
            <a:off x="2688591" y="4119803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00"/>
                </a:solidFill>
              </a:rPr>
              <a:t>yet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34B0CFE-FB20-40B1-9F4F-A9A9AB00EDB9}"/>
              </a:ext>
            </a:extLst>
          </p:cNvPr>
          <p:cNvSpPr txBox="1"/>
          <p:nvPr/>
        </p:nvSpPr>
        <p:spPr>
          <a:xfrm>
            <a:off x="4657954" y="4426463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00"/>
                </a:solidFill>
              </a:rPr>
              <a:t>for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B77D42C-3F65-4BE0-80A9-63ED85A117C2}"/>
              </a:ext>
            </a:extLst>
          </p:cNvPr>
          <p:cNvSpPr txBox="1"/>
          <p:nvPr/>
        </p:nvSpPr>
        <p:spPr>
          <a:xfrm>
            <a:off x="1899957" y="4694272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00"/>
                </a:solidFill>
              </a:rPr>
              <a:t>never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80158A0-C7E5-40E7-97A3-B0FCC78B021D}"/>
              </a:ext>
            </a:extLst>
          </p:cNvPr>
          <p:cNvSpPr txBox="1"/>
          <p:nvPr/>
        </p:nvSpPr>
        <p:spPr>
          <a:xfrm>
            <a:off x="1934260" y="3235143"/>
            <a:ext cx="118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00"/>
                </a:solidFill>
              </a:rPr>
              <a:t>just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5372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525</Words>
  <Application>Microsoft Office PowerPoint</Application>
  <PresentationFormat>Custom</PresentationFormat>
  <Paragraphs>148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sustava Office</vt:lpstr>
      <vt:lpstr>Unit 3: Lesson 2  You are what you eat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180</cp:revision>
  <dcterms:created xsi:type="dcterms:W3CDTF">2021-09-01T06:25:32Z</dcterms:created>
  <dcterms:modified xsi:type="dcterms:W3CDTF">2022-01-10T09:25:11Z</dcterms:modified>
</cp:coreProperties>
</file>